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62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6" autoAdjust="0"/>
    <p:restoredTop sz="79528" autoAdjust="0"/>
  </p:normalViewPr>
  <p:slideViewPr>
    <p:cSldViewPr snapToGrid="0">
      <p:cViewPr varScale="1">
        <p:scale>
          <a:sx n="95" d="100"/>
          <a:sy n="95" d="100"/>
        </p:scale>
        <p:origin x="96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D68FD9-5D71-4128-8502-9D293DAA55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47F77-9929-4157-8A86-1D97049B8D8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EF888-7D23-4F48-9845-BC6E04FF667A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517473C-90D3-480C-9D56-F46F1117E1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9CB9AF9-9159-4B97-A165-891BA933E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71CFB-44C8-4653-8C34-B5738E3EB9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6B35A-0AA9-456A-9B6E-FBD98862A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964DC-B27E-4C7A-85EF-8E75CFD2A7B4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 to fit all in in 15 mins, will only be a brief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96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literature</a:t>
            </a:r>
          </a:p>
          <a:p>
            <a:endParaRPr lang="en-GB" dirty="0"/>
          </a:p>
          <a:p>
            <a:r>
              <a:rPr lang="en-GB" dirty="0"/>
              <a:t>No affordable consumer solutions</a:t>
            </a:r>
          </a:p>
          <a:p>
            <a:endParaRPr lang="en-GB" dirty="0"/>
          </a:p>
          <a:p>
            <a:r>
              <a:rPr lang="en-GB" dirty="0"/>
              <a:t>Only for offices/warehouses</a:t>
            </a:r>
          </a:p>
          <a:p>
            <a:endParaRPr lang="en-GB" dirty="0"/>
          </a:p>
          <a:p>
            <a:r>
              <a:rPr lang="en-GB" dirty="0"/>
              <a:t>Not complex, but filling a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309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Vojtech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Melanopic</a:t>
            </a:r>
            <a:r>
              <a:rPr lang="en-GB" dirty="0"/>
              <a:t> lux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15990-F80C-45C0-9850-F574E4B8A3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78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Kanban style agile workflow using </a:t>
            </a:r>
            <a:r>
              <a:rPr lang="en-GB" dirty="0" err="1"/>
              <a:t>clickup</a:t>
            </a:r>
            <a:endParaRPr lang="en-GB" dirty="0"/>
          </a:p>
          <a:p>
            <a:endParaRPr lang="en-GB" dirty="0"/>
          </a:p>
          <a:p>
            <a:r>
              <a:rPr lang="en-GB" dirty="0"/>
              <a:t>Due to the pandemic, lots of strategies have been employed: </a:t>
            </a:r>
          </a:p>
          <a:p>
            <a:r>
              <a:rPr lang="en-GB" dirty="0"/>
              <a:t>adaptable </a:t>
            </a:r>
            <a:r>
              <a:rPr lang="en-GB" dirty="0" err="1"/>
              <a:t>gantt</a:t>
            </a:r>
            <a:r>
              <a:rPr lang="en-GB" dirty="0"/>
              <a:t> charts, </a:t>
            </a:r>
          </a:p>
          <a:p>
            <a:r>
              <a:rPr lang="en-GB" dirty="0"/>
              <a:t>emphasis on simulator, </a:t>
            </a:r>
          </a:p>
          <a:p>
            <a:r>
              <a:rPr lang="en-GB" dirty="0"/>
              <a:t>alternative study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15990-F80C-45C0-9850-F574E4B8A3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434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Things produced</a:t>
            </a:r>
          </a:p>
          <a:p>
            <a:endParaRPr lang="en-GB" dirty="0"/>
          </a:p>
          <a:p>
            <a:r>
              <a:rPr lang="en-GB" dirty="0"/>
              <a:t>Creative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194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Spectrometer extremely accurate</a:t>
            </a:r>
          </a:p>
          <a:p>
            <a:r>
              <a:rPr lang="en-GB" dirty="0"/>
              <a:t>Automated image analysis also accurate (needs calibration)</a:t>
            </a:r>
          </a:p>
          <a:p>
            <a:r>
              <a:rPr lang="en-GB" dirty="0"/>
              <a:t>Simulator very accurate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93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hardware is relatively simple,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completion reflects the adaptability of the project management.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r>
              <a:rPr lang="en-GB" dirty="0"/>
              <a:t>The current results not yet fit into the state-of-the art</a:t>
            </a:r>
          </a:p>
          <a:p>
            <a:r>
              <a:rPr lang="en-GB" dirty="0"/>
              <a:t>Fills a gap in the market</a:t>
            </a:r>
          </a:p>
          <a:p>
            <a:endParaRPr lang="en-GB" dirty="0"/>
          </a:p>
          <a:p>
            <a:r>
              <a:rPr lang="en-GB" dirty="0"/>
              <a:t>Breadboard work as intended</a:t>
            </a:r>
          </a:p>
          <a:p>
            <a:r>
              <a:rPr lang="en-GB" dirty="0"/>
              <a:t>Spectrometer and simulator are both accurate</a:t>
            </a:r>
          </a:p>
          <a:p>
            <a:endParaRPr lang="en-GB" dirty="0"/>
          </a:p>
          <a:p>
            <a:r>
              <a:rPr lang="en-GB" dirty="0"/>
              <a:t>confident will fit the requirements specification </a:t>
            </a:r>
          </a:p>
          <a:p>
            <a:r>
              <a:rPr lang="en-GB" dirty="0"/>
              <a:t>and effectively prevent melatonin secretion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923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brightness of the device may be the only shortcoming – needs more LEDs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32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964DC-B27E-4C7A-85EF-8E75CFD2A7B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138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27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358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395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0512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022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965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127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10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72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53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514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81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66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67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515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6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1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9BE1-C8E8-4962-9AA5-C3CFB471B325}" type="datetimeFigureOut">
              <a:rPr lang="en-GB" smtClean="0"/>
              <a:t>25/03/2021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7C096-0123-400A-8B63-E9D8A4B72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108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19D9-55AE-4FED-9C1B-479F55EAC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99DB3-54C9-46D3-8E27-8A777C331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16019243 – N. Appleton</a:t>
            </a:r>
          </a:p>
        </p:txBody>
      </p:sp>
    </p:spTree>
    <p:extLst>
      <p:ext uri="{BB962C8B-B14F-4D97-AF65-F5344CB8AC3E}">
        <p14:creationId xmlns:p14="http://schemas.microsoft.com/office/powerpoint/2010/main" val="253738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Circadian Lighting Increases Productivity - Glumac">
            <a:extLst>
              <a:ext uri="{FF2B5EF4-FFF2-40B4-BE49-F238E27FC236}">
                <a16:creationId xmlns:a16="http://schemas.microsoft.com/office/drawing/2014/main" id="{A71579BC-070D-4E21-B025-0542300AF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74" y="3280936"/>
            <a:ext cx="5809078" cy="23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C76801-8D4F-43A9-940B-3481B8BB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733" y="350729"/>
            <a:ext cx="8610600" cy="1293028"/>
          </a:xfrm>
        </p:spPr>
        <p:txBody>
          <a:bodyPr/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E4D8B-881A-42DB-906F-214D53CCD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073" y="1824464"/>
            <a:ext cx="2996580" cy="1208524"/>
          </a:xfrm>
        </p:spPr>
        <p:txBody>
          <a:bodyPr numCol="1">
            <a:normAutofit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Bipolar disorder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seasonal affective disorder</a:t>
            </a:r>
            <a:endParaRPr lang="en-GB" sz="1800" dirty="0">
              <a:solidFill>
                <a:schemeClr val="tx1">
                  <a:lumMod val="85000"/>
                </a:schemeClr>
              </a:solidFill>
              <a:latin typeface="Roboto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type 2 diabetes </a:t>
            </a:r>
            <a:endParaRPr lang="en-GB" sz="1800" b="0" dirty="0">
              <a:solidFill>
                <a:schemeClr val="tx1">
                  <a:lumMod val="85000"/>
                </a:schemeClr>
              </a:solidFill>
              <a:effectLst/>
            </a:endParaRPr>
          </a:p>
          <a:p>
            <a:pPr marL="0" indent="0" rtl="0" fontAlgn="base">
              <a:spcBef>
                <a:spcPts val="0"/>
              </a:spcBef>
              <a:spcAft>
                <a:spcPts val="1200"/>
              </a:spcAft>
              <a:buNone/>
            </a:pPr>
            <a:endParaRPr lang="en-GB" sz="1300" b="0" i="0" u="none" strike="noStrike" dirty="0">
              <a:solidFill>
                <a:srgbClr val="666666"/>
              </a:solidFill>
              <a:effectLst/>
              <a:latin typeface="Roboto"/>
            </a:endParaRP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4E123-35AC-4AE7-80E2-BCF90A48A6D7}"/>
              </a:ext>
            </a:extLst>
          </p:cNvPr>
          <p:cNvSpPr txBox="1"/>
          <p:nvPr/>
        </p:nvSpPr>
        <p:spPr>
          <a:xfrm>
            <a:off x="605118" y="3631954"/>
            <a:ext cx="5490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We thrive best under more naturally lit environments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GB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Roboto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This research is completely neglected in the built   	environment (Grose, 2014)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Roboto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85000"/>
                  </a:schemeClr>
                </a:solidFill>
                <a:latin typeface="Roboto"/>
              </a:rPr>
              <a:t>There are no existing, economical solutions</a:t>
            </a:r>
            <a:endParaRPr lang="en-GB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73629-0C41-4FE8-9120-6DDAF1A1F77F}"/>
              </a:ext>
            </a:extLst>
          </p:cNvPr>
          <p:cNvSpPr txBox="1"/>
          <p:nvPr/>
        </p:nvSpPr>
        <p:spPr>
          <a:xfrm>
            <a:off x="898539" y="1428452"/>
            <a:ext cx="16500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b="1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Light Affects:</a:t>
            </a:r>
            <a:endParaRPr lang="en-GB" sz="900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Roboto"/>
            </a:endParaRP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Sleep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Attentiveness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Roboto"/>
              </a:rPr>
              <a:t>Cancer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EB715-47FC-4F09-A480-40A7205C2A52}"/>
              </a:ext>
            </a:extLst>
          </p:cNvPr>
          <p:cNvSpPr txBox="1"/>
          <p:nvPr/>
        </p:nvSpPr>
        <p:spPr>
          <a:xfrm>
            <a:off x="6482349" y="1643757"/>
            <a:ext cx="49508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Roboto"/>
              </a:rPr>
              <a:t>“Light affect our sleep more powerfully than any drug”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effectLst/>
                <a:latin typeface="Roboto"/>
              </a:rPr>
              <a:t>(</a:t>
            </a:r>
            <a:r>
              <a:rPr lang="en-GB" sz="2400" b="0" i="0" u="none" strike="noStrike" dirty="0" err="1">
                <a:effectLst/>
                <a:latin typeface="Roboto"/>
              </a:rPr>
              <a:t>Czeisler</a:t>
            </a:r>
            <a:r>
              <a:rPr lang="en-GB" sz="2400" b="0" i="0" u="none" strike="noStrike" dirty="0">
                <a:effectLst/>
                <a:latin typeface="Roboto"/>
              </a:rPr>
              <a:t>, 2013)</a:t>
            </a:r>
            <a:endParaRPr lang="en-GB" sz="2400" b="0" dirty="0">
              <a:effectLst/>
            </a:endParaRPr>
          </a:p>
          <a:p>
            <a:br>
              <a:rPr lang="en-GB" dirty="0"/>
            </a:b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B47BC-DFFF-45B3-B54E-45E211011583}"/>
              </a:ext>
            </a:extLst>
          </p:cNvPr>
          <p:cNvSpPr txBox="1"/>
          <p:nvPr/>
        </p:nvSpPr>
        <p:spPr>
          <a:xfrm>
            <a:off x="875998" y="6014297"/>
            <a:ext cx="11566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Roboto"/>
              </a:rPr>
              <a:t>Can a modular natural-lighting solution be economically produced?</a:t>
            </a:r>
          </a:p>
        </p:txBody>
      </p:sp>
    </p:spTree>
    <p:extLst>
      <p:ext uri="{BB962C8B-B14F-4D97-AF65-F5344CB8AC3E}">
        <p14:creationId xmlns:p14="http://schemas.microsoft.com/office/powerpoint/2010/main" val="410949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4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4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FD1E-9FDD-4658-B376-FDD1B7DD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933" y="194215"/>
            <a:ext cx="8610600" cy="1293028"/>
          </a:xfrm>
        </p:spPr>
        <p:txBody>
          <a:bodyPr/>
          <a:lstStyle/>
          <a:p>
            <a:r>
              <a:rPr lang="en-GB" dirty="0"/>
              <a:t>Methods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C8C81E-9DDC-4CD6-B351-D18FED36BD26}"/>
              </a:ext>
            </a:extLst>
          </p:cNvPr>
          <p:cNvSpPr/>
          <p:nvPr/>
        </p:nvSpPr>
        <p:spPr>
          <a:xfrm>
            <a:off x="50800" y="1410887"/>
            <a:ext cx="2709336" cy="850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Develop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63C96E7-FA85-4D39-B6DA-160090C0E005}"/>
              </a:ext>
            </a:extLst>
          </p:cNvPr>
          <p:cNvSpPr/>
          <p:nvPr/>
        </p:nvSpPr>
        <p:spPr>
          <a:xfrm>
            <a:off x="50800" y="2313645"/>
            <a:ext cx="2709336" cy="8509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Develop Hardware &amp; Simulator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8DA97F-5795-4AF1-B14C-205579A6A975}"/>
              </a:ext>
            </a:extLst>
          </p:cNvPr>
          <p:cNvSpPr/>
          <p:nvPr/>
        </p:nvSpPr>
        <p:spPr>
          <a:xfrm>
            <a:off x="50800" y="3216403"/>
            <a:ext cx="2709336" cy="8509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Calibrate Simulator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BCA54C-52E8-434A-93C2-9421C8409D08}"/>
              </a:ext>
            </a:extLst>
          </p:cNvPr>
          <p:cNvSpPr/>
          <p:nvPr/>
        </p:nvSpPr>
        <p:spPr>
          <a:xfrm>
            <a:off x="50800" y="4119161"/>
            <a:ext cx="2709336" cy="8509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Determine Desired Spectra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D5771B-41C8-42A7-B486-63CD95027DEE}"/>
              </a:ext>
            </a:extLst>
          </p:cNvPr>
          <p:cNvSpPr/>
          <p:nvPr/>
        </p:nvSpPr>
        <p:spPr>
          <a:xfrm>
            <a:off x="50800" y="5021919"/>
            <a:ext cx="2709336" cy="85090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 Desired Spectra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3ACF3D-5C50-481B-820B-DE9A2A661E80}"/>
              </a:ext>
            </a:extLst>
          </p:cNvPr>
          <p:cNvSpPr/>
          <p:nvPr/>
        </p:nvSpPr>
        <p:spPr>
          <a:xfrm>
            <a:off x="50800" y="5924677"/>
            <a:ext cx="2709336" cy="85090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Analyse effectiveness of device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1D3CC-8B95-43F6-9651-CE37FC740DAE}"/>
              </a:ext>
            </a:extLst>
          </p:cNvPr>
          <p:cNvSpPr txBox="1"/>
          <p:nvPr/>
        </p:nvSpPr>
        <p:spPr>
          <a:xfrm>
            <a:off x="2895600" y="1513171"/>
            <a:ext cx="738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Determine how the device should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would make a successful device?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AEB64-16F9-47D9-A8C4-ED1A767695E5}"/>
              </a:ext>
            </a:extLst>
          </p:cNvPr>
          <p:cNvSpPr txBox="1"/>
          <p:nvPr/>
        </p:nvSpPr>
        <p:spPr>
          <a:xfrm>
            <a:off x="2895600" y="2415929"/>
            <a:ext cx="738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PCBs that will fulfil the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Produce a simulator that can synthesis spectral outputs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ED431-A613-4E60-A0BF-9D4801934B4E}"/>
              </a:ext>
            </a:extLst>
          </p:cNvPr>
          <p:cNvSpPr txBox="1"/>
          <p:nvPr/>
        </p:nvSpPr>
        <p:spPr>
          <a:xfrm>
            <a:off x="2895600" y="3318687"/>
            <a:ext cx="738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Calibrate synthesised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measured outputs from the device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C4832C-7C4F-486F-AB59-8861634AA7E9}"/>
              </a:ext>
            </a:extLst>
          </p:cNvPr>
          <p:cNvSpPr txBox="1"/>
          <p:nvPr/>
        </p:nvSpPr>
        <p:spPr>
          <a:xfrm>
            <a:off x="2895600" y="4221445"/>
            <a:ext cx="738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Calculate and produce spectra to be used on the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Ensure as close to solar outputs as 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40D55-E1C7-477A-B113-13B73414FD4C}"/>
              </a:ext>
            </a:extLst>
          </p:cNvPr>
          <p:cNvSpPr txBox="1"/>
          <p:nvPr/>
        </p:nvSpPr>
        <p:spPr>
          <a:xfrm>
            <a:off x="2895599" y="5124203"/>
            <a:ext cx="738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spectrometer to test the accuracy of the device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automation suite to extract spectral data from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DEF9B-E9CD-4D64-A9EA-CAC27ADA86CB}"/>
              </a:ext>
            </a:extLst>
          </p:cNvPr>
          <p:cNvSpPr txBox="1"/>
          <p:nvPr/>
        </p:nvSpPr>
        <p:spPr>
          <a:xfrm>
            <a:off x="2895598" y="6026961"/>
            <a:ext cx="7382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device against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outputs to determine sleep effects (Lucas, 2014)</a:t>
            </a:r>
          </a:p>
        </p:txBody>
      </p:sp>
    </p:spTree>
    <p:extLst>
      <p:ext uri="{BB962C8B-B14F-4D97-AF65-F5344CB8AC3E}">
        <p14:creationId xmlns:p14="http://schemas.microsoft.com/office/powerpoint/2010/main" val="17112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194A-AFCB-4BCC-B6B0-99849DA8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</a:t>
            </a:r>
          </a:p>
        </p:txBody>
      </p:sp>
      <p:pic>
        <p:nvPicPr>
          <p:cNvPr id="16" name="Picture 15" descr="Timeline&#10;&#10;Description automatically generated">
            <a:extLst>
              <a:ext uri="{FF2B5EF4-FFF2-40B4-BE49-F238E27FC236}">
                <a16:creationId xmlns:a16="http://schemas.microsoft.com/office/drawing/2014/main" id="{87B892E6-C7C4-4B1E-9D8B-8BB2ED2FF3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6"/>
          <a:stretch/>
        </p:blipFill>
        <p:spPr>
          <a:xfrm>
            <a:off x="368968" y="1002362"/>
            <a:ext cx="8650224" cy="5436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729C37-0413-4BD0-82FD-406FCEECF140}"/>
              </a:ext>
            </a:extLst>
          </p:cNvPr>
          <p:cNvSpPr txBox="1"/>
          <p:nvPr/>
        </p:nvSpPr>
        <p:spPr>
          <a:xfrm>
            <a:off x="9414489" y="2305615"/>
            <a:ext cx="2091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97383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911B-2BCC-4559-98B4-41D56239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66" y="309418"/>
            <a:ext cx="2361641" cy="1293028"/>
          </a:xfrm>
        </p:spPr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4FAE28F-A12F-464A-8383-677317E92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4" t="18612" r="26111" b="2516"/>
          <a:stretch/>
        </p:blipFill>
        <p:spPr>
          <a:xfrm>
            <a:off x="8619512" y="4131734"/>
            <a:ext cx="2767597" cy="2575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AE2429-38D2-468A-8A08-A58DBAC8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14" y="3081388"/>
            <a:ext cx="3848777" cy="3580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918D1-6BEE-431F-8A87-E1486AAE9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38" y="4337777"/>
            <a:ext cx="3245427" cy="2163618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1D0AFDC-0F1F-42A5-9D17-BA66A05ACF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t="12047" r="11689" b="13138"/>
          <a:stretch/>
        </p:blipFill>
        <p:spPr>
          <a:xfrm>
            <a:off x="659883" y="129586"/>
            <a:ext cx="2767597" cy="2163618"/>
          </a:xfrm>
          <a:prstGeom prst="rect">
            <a:avLst/>
          </a:prstGeom>
        </p:spPr>
      </p:pic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4CDDFB4-B36C-4195-93CB-502DD723ED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2" r="16353"/>
          <a:stretch/>
        </p:blipFill>
        <p:spPr>
          <a:xfrm>
            <a:off x="8997187" y="1602446"/>
            <a:ext cx="2113397" cy="2461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6132A5-327D-4E0E-A7FE-D4AB78DCD6BE}"/>
              </a:ext>
            </a:extLst>
          </p:cNvPr>
          <p:cNvSpPr txBox="1"/>
          <p:nvPr/>
        </p:nvSpPr>
        <p:spPr>
          <a:xfrm>
            <a:off x="4597996" y="6477205"/>
            <a:ext cx="33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A6181-59CE-4962-9488-409CBE2E163A}"/>
              </a:ext>
            </a:extLst>
          </p:cNvPr>
          <p:cNvSpPr txBox="1"/>
          <p:nvPr/>
        </p:nvSpPr>
        <p:spPr>
          <a:xfrm>
            <a:off x="183614" y="2723103"/>
            <a:ext cx="33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C08AD-5C37-4FE3-8464-F6132E95AED3}"/>
              </a:ext>
            </a:extLst>
          </p:cNvPr>
          <p:cNvSpPr txBox="1"/>
          <p:nvPr/>
        </p:nvSpPr>
        <p:spPr>
          <a:xfrm>
            <a:off x="8377253" y="3784161"/>
            <a:ext cx="33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PCB</a:t>
            </a:r>
          </a:p>
        </p:txBody>
      </p:sp>
      <p:pic>
        <p:nvPicPr>
          <p:cNvPr id="9" name="Picture 8" descr="A picture containing wall, indoor, dirty&#10;&#10;Description automatically generated">
            <a:extLst>
              <a:ext uri="{FF2B5EF4-FFF2-40B4-BE49-F238E27FC236}">
                <a16:creationId xmlns:a16="http://schemas.microsoft.com/office/drawing/2014/main" id="{F8F8FE5A-CD0A-46BC-BF02-0C975A172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15866" y="702913"/>
            <a:ext cx="3820169" cy="2546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E693D1-5549-45E7-BF13-C53C630D8EEF}"/>
              </a:ext>
            </a:extLst>
          </p:cNvPr>
          <p:cNvSpPr txBox="1"/>
          <p:nvPr/>
        </p:nvSpPr>
        <p:spPr>
          <a:xfrm>
            <a:off x="5871155" y="3837500"/>
            <a:ext cx="3353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Spectrometers</a:t>
            </a:r>
          </a:p>
        </p:txBody>
      </p:sp>
    </p:spTree>
    <p:extLst>
      <p:ext uri="{BB962C8B-B14F-4D97-AF65-F5344CB8AC3E}">
        <p14:creationId xmlns:p14="http://schemas.microsoft.com/office/powerpoint/2010/main" val="181685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D434-1DD4-4101-87F9-A72C017B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7902" y="168405"/>
            <a:ext cx="8610600" cy="1293028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5" name="Content Placeholder 4" descr="A picture containing clock, light, dark&#10;&#10;Description automatically generated">
            <a:extLst>
              <a:ext uri="{FF2B5EF4-FFF2-40B4-BE49-F238E27FC236}">
                <a16:creationId xmlns:a16="http://schemas.microsoft.com/office/drawing/2014/main" id="{00D63C2A-6C6D-4F8F-BB1A-55988F4BF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t="35440" r="12034" b="9263"/>
          <a:stretch/>
        </p:blipFill>
        <p:spPr>
          <a:xfrm>
            <a:off x="1187617" y="1000481"/>
            <a:ext cx="3155597" cy="2016333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CFAE5F9-4429-4FB6-8F97-C58C35805F03}"/>
              </a:ext>
            </a:extLst>
          </p:cNvPr>
          <p:cNvGrpSpPr/>
          <p:nvPr/>
        </p:nvGrpSpPr>
        <p:grpSpPr>
          <a:xfrm>
            <a:off x="262035" y="2780706"/>
            <a:ext cx="4721948" cy="4039788"/>
            <a:chOff x="262035" y="2780706"/>
            <a:chExt cx="4721948" cy="4039788"/>
          </a:xfrm>
        </p:grpSpPr>
        <p:pic>
          <p:nvPicPr>
            <p:cNvPr id="7" name="Picture 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CE20D59-712B-4305-A002-9C912FD3C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79"/>
            <a:stretch/>
          </p:blipFill>
          <p:spPr>
            <a:xfrm>
              <a:off x="262035" y="2780706"/>
              <a:ext cx="4721948" cy="2259563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C05C4F09-BA7D-49D9-BE71-5EF6B87A79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" t="4111" r="25122" b="42553"/>
            <a:stretch/>
          </p:blipFill>
          <p:spPr>
            <a:xfrm>
              <a:off x="562754" y="5040269"/>
              <a:ext cx="4421228" cy="1780225"/>
            </a:xfrm>
            <a:prstGeom prst="rect">
              <a:avLst/>
            </a:prstGeom>
          </p:spPr>
        </p:pic>
      </p:grp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9545D7A-AD79-4E1A-A808-217E1E718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44" y="1172512"/>
            <a:ext cx="4166436" cy="18380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FAC034-0EA4-4B38-B94A-2A8A99F541F7}"/>
              </a:ext>
            </a:extLst>
          </p:cNvPr>
          <p:cNvSpPr txBox="1"/>
          <p:nvPr/>
        </p:nvSpPr>
        <p:spPr>
          <a:xfrm>
            <a:off x="1137555" y="852014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Compact Fluorescent Lamp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2EEAF-973C-4731-9C6A-C6F226000457}"/>
              </a:ext>
            </a:extLst>
          </p:cNvPr>
          <p:cNvSpPr txBox="1"/>
          <p:nvPr/>
        </p:nvSpPr>
        <p:spPr>
          <a:xfrm>
            <a:off x="10356980" y="2071144"/>
            <a:ext cx="1835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 of device when all LEDs are at full brightness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258B2-58DA-4793-AF6F-1AA80AB661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32479"/>
          <a:stretch/>
        </p:blipFill>
        <p:spPr>
          <a:xfrm>
            <a:off x="5444653" y="3010583"/>
            <a:ext cx="4909356" cy="3620081"/>
          </a:xfrm>
          <a:prstGeom prst="rect">
            <a:avLst/>
          </a:prstGeom>
        </p:spPr>
      </p:pic>
      <p:pic>
        <p:nvPicPr>
          <p:cNvPr id="8" name="Picture 7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3CF80B4-C0D7-4B92-B966-498671ADEA2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t="37926" r="14091" b="23137"/>
          <a:stretch/>
        </p:blipFill>
        <p:spPr>
          <a:xfrm>
            <a:off x="7212562" y="-737"/>
            <a:ext cx="2563323" cy="11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1626-3904-456B-8C7A-6826D7E5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417D6-FC91-4FFC-B65A-1F4BEE0A1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 far:</a:t>
            </a:r>
          </a:p>
          <a:p>
            <a:pPr lvl="1"/>
            <a:r>
              <a:rPr lang="en-GB" dirty="0"/>
              <a:t>developed working hardware </a:t>
            </a:r>
          </a:p>
          <a:p>
            <a:pPr lvl="1"/>
            <a:r>
              <a:rPr lang="en-GB" dirty="0"/>
              <a:t>Overcome a lack of access to equipment</a:t>
            </a:r>
          </a:p>
          <a:p>
            <a:pPr lvl="1"/>
            <a:r>
              <a:rPr lang="en-GB" dirty="0"/>
              <a:t>Proven that the measurement method is robust</a:t>
            </a:r>
          </a:p>
          <a:p>
            <a:pPr lvl="1"/>
            <a:r>
              <a:rPr lang="en-GB" dirty="0"/>
              <a:t>Developed an accurate simulation suite</a:t>
            </a:r>
          </a:p>
          <a:p>
            <a:pPr lvl="1"/>
            <a:r>
              <a:rPr lang="en-GB" dirty="0"/>
              <a:t>Developed automation software to aid with recordings</a:t>
            </a:r>
          </a:p>
          <a:p>
            <a:pPr lvl="1"/>
            <a:r>
              <a:rPr lang="en-GB" dirty="0"/>
              <a:t>Begun optimisation of output spectra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69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C0B6-04BA-43FD-B588-2E9DC0B6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CDDC1-6697-476B-8C9C-DAC6E0503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What’s left:</a:t>
                </a:r>
              </a:p>
              <a:p>
                <a:pPr lvl="1"/>
                <a:r>
                  <a:rPr lang="en-GB" dirty="0"/>
                  <a:t>Optimise device output spectra using simulator and measurements (ongoing)</a:t>
                </a:r>
              </a:p>
              <a:p>
                <a:pPr lvl="1"/>
                <a:r>
                  <a:rPr lang="en-GB" dirty="0"/>
                  <a:t>Convert arbitrary intensity 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GB" dirty="0"/>
                  <a:t> using lux measurements</a:t>
                </a:r>
              </a:p>
              <a:p>
                <a:pPr lvl="1"/>
                <a:r>
                  <a:rPr lang="en-GB" dirty="0"/>
                  <a:t>Analyse </a:t>
                </a:r>
                <a:r>
                  <a:rPr lang="en-GB" dirty="0" err="1"/>
                  <a:t>melanopic</a:t>
                </a:r>
                <a:r>
                  <a:rPr lang="en-GB" dirty="0"/>
                  <a:t> effect of light</a:t>
                </a:r>
              </a:p>
              <a:p>
                <a:pPr lvl="1"/>
                <a:r>
                  <a:rPr lang="en-GB" dirty="0"/>
                  <a:t>Verify that spectra can be faded between “realistically”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CDDC1-6697-476B-8C9C-DAC6E0503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1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79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036F-1938-47B3-8756-0894C938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9F805-2504-4EFC-8ED0-0FB7D7562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Czeisler, C. A. (2013). Perspective: casting light on sleep deficiency. </a:t>
            </a:r>
            <a:r>
              <a:rPr lang="en-GB" sz="2000" b="0" i="1" u="none" strike="noStrike" dirty="0">
                <a:effectLst/>
                <a:latin typeface="Arial" panose="020B0604020202020204" pitchFamily="34" charset="0"/>
              </a:rPr>
              <a:t>Nature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GB" sz="2000" b="0" i="1" u="none" strike="noStrike" dirty="0">
                <a:effectLst/>
                <a:latin typeface="Arial" panose="020B0604020202020204" pitchFamily="34" charset="0"/>
              </a:rPr>
              <a:t>497</a:t>
            </a: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(7450), S13-S13.</a:t>
            </a:r>
            <a:endParaRPr lang="en-GB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000" b="0" i="0" u="none" strike="noStrike" dirty="0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u="none" strike="noStrike" dirty="0">
                <a:effectLst/>
                <a:latin typeface="Arial" panose="020B0604020202020204" pitchFamily="34" charset="0"/>
              </a:rPr>
              <a:t>Grose, M. (2014). Artificial light at night: a neglected population health concern of the built environment. Health promotion journal of Australia: official journal of Australian Association of Health Promotion Professionals, 25(3), 193-195.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000" b="0" i="0" u="none" strike="noStrike" dirty="0"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000" b="0" i="0" dirty="0">
                <a:effectLst/>
                <a:latin typeface="Arial" panose="020B0604020202020204" pitchFamily="34" charset="0"/>
              </a:rPr>
              <a:t>Lucas, R.J., Peirson, S.N., Berson, D.M., Brown, T.M., Cooper, H.M., Czeisler, C.A., Figueiro, M.G., Gamlin, P.D., Lockley, S.W., O’Hagan, J.B. and Price, L.L., (2014). Measuring and using light in the melanopsin age. </a:t>
            </a:r>
            <a:r>
              <a:rPr lang="en-GB" sz="2000" b="0" i="1" dirty="0">
                <a:effectLst/>
                <a:latin typeface="Arial" panose="020B0604020202020204" pitchFamily="34" charset="0"/>
              </a:rPr>
              <a:t>Trends in neurosciences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, </a:t>
            </a:r>
            <a:r>
              <a:rPr lang="en-GB" sz="2000" b="0" i="1" dirty="0">
                <a:effectLst/>
                <a:latin typeface="Arial" panose="020B0604020202020204" pitchFamily="34" charset="0"/>
              </a:rPr>
              <a:t>37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(1), pp.1-9.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66538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1417</TotalTime>
  <Words>604</Words>
  <Application>Microsoft Office PowerPoint</Application>
  <PresentationFormat>Widescreen</PresentationFormat>
  <Paragraphs>112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Century Gothic</vt:lpstr>
      <vt:lpstr>Roboto</vt:lpstr>
      <vt:lpstr>Vapor Trail</vt:lpstr>
      <vt:lpstr>Progress Review</vt:lpstr>
      <vt:lpstr>Background</vt:lpstr>
      <vt:lpstr>Methods</vt:lpstr>
      <vt:lpstr>timeline</vt:lpstr>
      <vt:lpstr>Outputs</vt:lpstr>
      <vt:lpstr>Results</vt:lpstr>
      <vt:lpstr>Evaluation</vt:lpstr>
      <vt:lpstr>Next steps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Appleton (Student)</dc:creator>
  <cp:lastModifiedBy>Nicholas Appleton (Student)</cp:lastModifiedBy>
  <cp:revision>46</cp:revision>
  <dcterms:created xsi:type="dcterms:W3CDTF">2021-03-19T10:52:56Z</dcterms:created>
  <dcterms:modified xsi:type="dcterms:W3CDTF">2021-03-25T17:33:07Z</dcterms:modified>
</cp:coreProperties>
</file>